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0" r:id="rId3"/>
    <p:sldId id="278" r:id="rId4"/>
    <p:sldId id="262" r:id="rId5"/>
    <p:sldId id="261" r:id="rId6"/>
    <p:sldId id="267" r:id="rId7"/>
    <p:sldId id="272" r:id="rId8"/>
    <p:sldId id="264" r:id="rId9"/>
    <p:sldId id="266" r:id="rId10"/>
    <p:sldId id="279" r:id="rId11"/>
    <p:sldId id="281" r:id="rId12"/>
    <p:sldId id="258" r:id="rId1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82"/>
    <a:srgbClr val="21386F"/>
    <a:srgbClr val="1C2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47" autoAdjust="0"/>
    <p:restoredTop sz="94665" autoAdjust="0"/>
  </p:normalViewPr>
  <p:slideViewPr>
    <p:cSldViewPr snapToGrid="0" snapToObjects="1">
      <p:cViewPr>
        <p:scale>
          <a:sx n="108" d="100"/>
          <a:sy n="108" d="100"/>
        </p:scale>
        <p:origin x="83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0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4B502-A3F0-1F4C-96FB-2E8348857716}" type="datetimeFigureOut">
              <a:rPr lang="ru-RU" smtClean="0"/>
              <a:t>25.05.16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3F788-3262-CE4A-8875-28EF7D0D60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101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2205D-5B8D-E740-BBC7-4A9D2E3AF737}" type="datetimeFigureOut">
              <a:rPr lang="ru-RU" smtClean="0"/>
              <a:t>25.05.16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B592D-C8AF-B740-AA55-6B3B0B8E56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6566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B592D-C8AF-B740-AA55-6B3B0B8E565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378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DE2CF-1D5B-E04E-BD73-66AAB598AF94}" type="datetime1">
              <a:rPr lang="ru-RU" smtClean="0"/>
              <a:t>25.05.16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08B535-2147-244E-A0B0-F981EDB33284}" type="datetime1">
              <a:rPr lang="ru-RU" smtClean="0"/>
              <a:t>25.05.16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A17F4-C738-3242-BDEC-AB82083B7A3C}" type="datetime1">
              <a:rPr lang="ru-RU" smtClean="0"/>
              <a:t>25.05.16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CCE46F-B3CB-534E-86BF-80899BF70976}" type="datetime1">
              <a:rPr lang="ru-RU" smtClean="0"/>
              <a:t>25.05.16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565D0-893A-7B48-9B13-8CFE161E2C21}" type="datetime1">
              <a:rPr lang="ru-RU" smtClean="0"/>
              <a:t>25.05.16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EDFFD-82AD-8443-A025-5F91DA931FA7}" type="datetime1">
              <a:rPr lang="ru-RU" smtClean="0"/>
              <a:t>25.05.16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06E118-E67A-2D49-83CA-903AA317759D}" type="datetime1">
              <a:rPr lang="ru-RU" smtClean="0"/>
              <a:t>25.05.16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19EDEA-3E04-4B4E-8BC6-0AC6E20E86A4}" type="datetime1">
              <a:rPr lang="ru-RU" smtClean="0"/>
              <a:t>25.05.16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8D05B8-5194-0447-A9C2-664EA327D904}" type="datetime1">
              <a:rPr lang="ru-RU" smtClean="0"/>
              <a:t>25.05.16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8ECE1D-DC16-4148-B831-5808E03B4CC6}" type="datetime1">
              <a:rPr lang="ru-RU" smtClean="0"/>
              <a:t>25.05.16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40293F-20D5-5342-A91B-47835EDA38F8}" type="datetime1">
              <a:rPr lang="ru-RU" smtClean="0"/>
              <a:t>25.05.16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2D1AAE04-A89D-2249-B327-E1096AEAA8FC}" type="datetime1">
              <a:rPr lang="ru-RU" smtClean="0"/>
              <a:t>25.05.16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5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3" Type="http://schemas.openxmlformats.org/officeDocument/2006/relationships/hyperlink" Target="mailto:nikita.marinosyan@gmail.com?subject=&#1057;#-&#1072;&#1085;&#1072;&#1083;&#1080;&#1079;&#1072;&#1090;&#1086;&#1088; &#1082;&#1083;&#1072;&#1074;&#1080;&#1072;&#1090;&#1091;&#1088;&#1085;&#1086;&#1075;&#1086; &#1087;&#1086;&#1095;&#1077;&#1088;&#1082;&#1072;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685800" y="1964756"/>
            <a:ext cx="7772400" cy="2206625"/>
          </a:xfrm>
        </p:spPr>
        <p:txBody>
          <a:bodyPr/>
          <a:lstStyle/>
          <a:p>
            <a:pPr eaLnBrk="1" hangingPunct="1"/>
            <a:r>
              <a:rPr lang="ru-RU" sz="2400" dirty="0" smtClean="0">
                <a:solidFill>
                  <a:srgbClr val="21386F"/>
                </a:solidFill>
                <a:latin typeface="Myriad Pro Semibold"/>
                <a:ea typeface="ＭＳ Ｐゴシック"/>
                <a:cs typeface="ＭＳ Ｐゴシック"/>
              </a:rPr>
              <a:t>Факультет компьютерных наук</a:t>
            </a:r>
            <a:br>
              <a:rPr lang="ru-RU" sz="2400" dirty="0" smtClean="0">
                <a:solidFill>
                  <a:srgbClr val="21386F"/>
                </a:solidFill>
                <a:latin typeface="Myriad Pro Semibold"/>
                <a:ea typeface="ＭＳ Ｐゴシック"/>
                <a:cs typeface="ＭＳ Ｐゴシック"/>
              </a:rPr>
            </a:br>
            <a:r>
              <a:rPr lang="ru-RU" sz="2400" dirty="0" smtClean="0">
                <a:solidFill>
                  <a:srgbClr val="21386F"/>
                </a:solidFill>
                <a:latin typeface="Myriad Pro Semibold"/>
                <a:ea typeface="ＭＳ Ｐゴシック"/>
                <a:cs typeface="ＭＳ Ｐゴシック"/>
              </a:rPr>
              <a:t>Департамент программной инженерии</a:t>
            </a:r>
            <a:br>
              <a:rPr lang="ru-RU" sz="2400" dirty="0" smtClean="0">
                <a:solidFill>
                  <a:srgbClr val="21386F"/>
                </a:solidFill>
                <a:latin typeface="Myriad Pro Semibold"/>
                <a:ea typeface="ＭＳ Ｐゴシック"/>
                <a:cs typeface="ＭＳ Ｐゴシック"/>
              </a:rPr>
            </a:br>
            <a:r>
              <a:rPr lang="ru-RU" sz="2400" dirty="0" smtClean="0">
                <a:solidFill>
                  <a:srgbClr val="21386F"/>
                </a:solidFill>
                <a:latin typeface="Myriad Pro Semibold"/>
                <a:ea typeface="ＭＳ Ｐゴシック"/>
                <a:cs typeface="ＭＳ Ｐゴシック"/>
              </a:rPr>
              <a:t>Курсовая работа</a:t>
            </a:r>
            <a:br>
              <a:rPr lang="ru-RU" sz="2400" dirty="0" smtClean="0">
                <a:solidFill>
                  <a:srgbClr val="21386F"/>
                </a:solidFill>
                <a:latin typeface="Myriad Pro Semibold"/>
                <a:ea typeface="ＭＳ Ｐゴシック"/>
                <a:cs typeface="ＭＳ Ｐゴシック"/>
              </a:rPr>
            </a:br>
            <a:r>
              <a:rPr lang="ru-RU" sz="2400" dirty="0" smtClean="0">
                <a:solidFill>
                  <a:srgbClr val="FF0000"/>
                </a:solidFill>
                <a:latin typeface="Myriad Pro Semibold"/>
                <a:ea typeface="ＭＳ Ｐゴシック"/>
                <a:cs typeface="ＭＳ Ｐゴシック"/>
              </a:rPr>
              <a:t>С</a:t>
            </a:r>
            <a:r>
              <a:rPr lang="en-US" sz="2400" dirty="0" smtClean="0">
                <a:solidFill>
                  <a:srgbClr val="FF0000"/>
                </a:solidFill>
                <a:latin typeface="Myriad Pro Semibold"/>
                <a:ea typeface="ＭＳ Ｐゴシック"/>
                <a:cs typeface="ＭＳ Ｐゴシック"/>
              </a:rPr>
              <a:t># </a:t>
            </a:r>
            <a:r>
              <a:rPr lang="ru-RU" sz="2400" dirty="0" smtClean="0">
                <a:solidFill>
                  <a:srgbClr val="FF0000"/>
                </a:solidFill>
                <a:latin typeface="Myriad Pro Semibold"/>
                <a:ea typeface="ＭＳ Ｐゴシック"/>
                <a:cs typeface="ＭＳ Ｐゴシック"/>
              </a:rPr>
              <a:t>- анализатор клавиатурного почерка</a:t>
            </a:r>
            <a:endParaRPr lang="en-US" sz="2400" dirty="0" smtClean="0">
              <a:solidFill>
                <a:srgbClr val="21386F"/>
              </a:solidFill>
              <a:latin typeface="Myriad Pro Semibold"/>
              <a:ea typeface="ＭＳ Ｐゴシック"/>
              <a:cs typeface="ＭＳ Ｐゴシック"/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2186087" y="4468812"/>
            <a:ext cx="6400800" cy="1619517"/>
          </a:xfrm>
        </p:spPr>
        <p:txBody>
          <a:bodyPr/>
          <a:lstStyle/>
          <a:p>
            <a:pPr algn="r" eaLnBrk="1" hangingPunct="1"/>
            <a:r>
              <a:rPr lang="ru-RU" sz="2000" dirty="0" smtClean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Выполнил студент БПИ151</a:t>
            </a:r>
          </a:p>
          <a:p>
            <a:pPr algn="r" eaLnBrk="1" hangingPunct="1"/>
            <a:r>
              <a:rPr kumimoji="1" lang="ru-RU" sz="2000" dirty="0" smtClean="0">
                <a:solidFill>
                  <a:srgbClr val="FF0000"/>
                </a:solidFill>
                <a:latin typeface="Myriad Pro"/>
                <a:ea typeface="ＭＳ Ｐゴシック"/>
                <a:cs typeface="ＭＳ Ｐゴシック"/>
              </a:rPr>
              <a:t>Мариносян Н. А.</a:t>
            </a:r>
          </a:p>
          <a:p>
            <a:pPr algn="r" eaLnBrk="1" hangingPunct="1"/>
            <a:r>
              <a:rPr lang="ru-RU" sz="20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Научный руководитель:</a:t>
            </a:r>
          </a:p>
          <a:p>
            <a:pPr algn="r" eaLnBrk="1" hangingPunct="1"/>
            <a:r>
              <a:rPr kumimoji="1" lang="ru-RU" sz="2000" dirty="0">
                <a:solidFill>
                  <a:srgbClr val="FF0000"/>
                </a:solidFill>
                <a:latin typeface="Myriad Pro"/>
                <a:ea typeface="ＭＳ Ｐゴシック"/>
                <a:cs typeface="ＭＳ Ｐゴシック"/>
              </a:rPr>
              <a:t>п</a:t>
            </a:r>
            <a:r>
              <a:rPr kumimoji="1" lang="ru-RU" sz="2000" dirty="0" smtClean="0">
                <a:solidFill>
                  <a:srgbClr val="FF0000"/>
                </a:solidFill>
                <a:latin typeface="Myriad Pro"/>
                <a:ea typeface="ＭＳ Ｐゴシック"/>
                <a:cs typeface="ＭＳ Ｐゴシック"/>
              </a:rPr>
              <a:t>рофессор департамента ПИ, к.т.н., Кириченко А. А.</a:t>
            </a:r>
          </a:p>
          <a:p>
            <a:pPr algn="r" eaLnBrk="1" hangingPunct="1"/>
            <a:endParaRPr kumimoji="1" lang="ru-RU" sz="1400" dirty="0" smtClean="0">
              <a:solidFill>
                <a:srgbClr val="FF0000"/>
              </a:solidFill>
              <a:latin typeface="Myriad Pro"/>
              <a:ea typeface="ＭＳ Ｐゴシック"/>
              <a:cs typeface="ＭＳ Ｐゴシック"/>
            </a:endParaRPr>
          </a:p>
        </p:txBody>
      </p:sp>
      <p:sp>
        <p:nvSpPr>
          <p:cNvPr id="13316" name="Subtitle 2"/>
          <p:cNvSpPr txBox="1">
            <a:spLocks/>
          </p:cNvSpPr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201</a:t>
            </a:r>
            <a:r>
              <a:rPr lang="ru-RU" sz="800" dirty="0">
                <a:solidFill>
                  <a:schemeClr val="bg1"/>
                </a:solidFill>
              </a:rPr>
              <a:t>6</a:t>
            </a:r>
          </a:p>
          <a:p>
            <a:pPr algn="ctr">
              <a:spcBef>
                <a:spcPct val="20000"/>
              </a:spcBef>
            </a:pPr>
            <a:r>
              <a:rPr lang="en-US" sz="800" dirty="0">
                <a:solidFill>
                  <a:schemeClr val="bg1"/>
                </a:solidFill>
              </a:rPr>
              <a:t>www.hse.ru</a:t>
            </a:r>
            <a:r>
              <a:rPr lang="ru-RU" sz="800" dirty="0">
                <a:solidFill>
                  <a:schemeClr val="bg1"/>
                </a:solidFill>
              </a:rPr>
              <a:t> 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201</a:t>
            </a:r>
            <a:r>
              <a:rPr lang="ru-RU" sz="800" dirty="0">
                <a:solidFill>
                  <a:schemeClr val="bg1"/>
                </a:solidFill>
              </a:rPr>
              <a:t>6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10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428749" y="428625"/>
            <a:ext cx="58721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000" dirty="0" smtClean="0">
                <a:solidFill>
                  <a:schemeClr val="bg1"/>
                </a:solidFill>
                <a:latin typeface="Myriad Pro"/>
              </a:rPr>
              <a:t>ДЕМОНСТРАЦИЯ РАБОТЫ ПРОГРАММЫ</a:t>
            </a:r>
            <a:endParaRPr lang="en-US" sz="1600" dirty="0">
              <a:solidFill>
                <a:schemeClr val="bg1"/>
              </a:solidFill>
              <a:latin typeface="Myriad Pro"/>
            </a:endParaRPr>
          </a:p>
        </p:txBody>
      </p:sp>
      <p:pic>
        <p:nvPicPr>
          <p:cNvPr id="7" name="C_KD_Analyzer_demo_SN3Bn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413" y="1347508"/>
            <a:ext cx="6723928" cy="506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6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201</a:t>
            </a:r>
            <a:r>
              <a:rPr lang="ru-RU" sz="800" dirty="0">
                <a:solidFill>
                  <a:schemeClr val="bg1"/>
                </a:solidFill>
              </a:rPr>
              <a:t>6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58721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000" smtClean="0">
                <a:solidFill>
                  <a:schemeClr val="bg1"/>
                </a:solidFill>
                <a:latin typeface="Myriad Pro"/>
              </a:rPr>
              <a:t>НАПРАВЛЕНИЯ ДАЛЬНЕЙШЕЙ РАБОТЫ</a:t>
            </a:r>
            <a:endParaRPr lang="en-US" sz="16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11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8719" y="1690270"/>
            <a:ext cx="78922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ru-RU" sz="2200" b="1" dirty="0" smtClean="0">
                <a:solidFill>
                  <a:srgbClr val="003F82"/>
                </a:solidFill>
              </a:rPr>
              <a:t>Повышение точности определения путем использования других, более сложных алгоритмов</a:t>
            </a:r>
            <a:endParaRPr lang="en-US" sz="2200" b="1" dirty="0" smtClean="0">
              <a:solidFill>
                <a:srgbClr val="003F82"/>
              </a:solidFill>
            </a:endParaRPr>
          </a:p>
          <a:p>
            <a:pPr marL="342900" indent="-342900">
              <a:buFont typeface="Wingdings" charset="2"/>
              <a:buChar char="ü"/>
            </a:pPr>
            <a:endParaRPr lang="ru-RU" sz="2200" b="1" dirty="0">
              <a:solidFill>
                <a:srgbClr val="003F82"/>
              </a:solidFill>
            </a:endParaRPr>
          </a:p>
          <a:p>
            <a:endParaRPr lang="ru-RU" sz="2200" b="1" dirty="0">
              <a:solidFill>
                <a:srgbClr val="003F82"/>
              </a:solidFill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617" y="3387223"/>
            <a:ext cx="4351383" cy="260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1371600" y="4468813"/>
            <a:ext cx="6400800" cy="908050"/>
          </a:xfrm>
        </p:spPr>
        <p:txBody>
          <a:bodyPr/>
          <a:lstStyle/>
          <a:p>
            <a:r>
              <a:rPr lang="ru-RU" sz="1600" dirty="0" smtClean="0">
                <a:solidFill>
                  <a:srgbClr val="003F82"/>
                </a:solidFill>
                <a:latin typeface="Myriad Pro"/>
                <a:ea typeface="ＭＳ Ｐゴシック"/>
                <a:cs typeface="ＭＳ Ｐゴシック"/>
              </a:rPr>
              <a:t>Мариносян Н. А.</a:t>
            </a:r>
          </a:p>
          <a:p>
            <a:r>
              <a:rPr lang="en-US" sz="1600" dirty="0" smtClean="0">
                <a:solidFill>
                  <a:srgbClr val="003F82"/>
                </a:solidFill>
                <a:latin typeface="Myriad Pro"/>
                <a:ea typeface="ＭＳ Ｐゴシック"/>
                <a:cs typeface="ＭＳ Ｐゴシック"/>
                <a:hlinkClick r:id="rId3"/>
              </a:rPr>
              <a:t>nikita.marinosyan@gmail.com</a:t>
            </a:r>
            <a:endParaRPr lang="en-US" sz="1600" dirty="0" smtClean="0">
              <a:solidFill>
                <a:srgbClr val="003F82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ru-RU" sz="1600" dirty="0" smtClean="0">
                <a:solidFill>
                  <a:srgbClr val="003F82"/>
                </a:solidFill>
                <a:latin typeface="Myriad Pro"/>
                <a:ea typeface="ＭＳ Ｐゴシック"/>
                <a:cs typeface="ＭＳ Ｐゴシック"/>
              </a:rPr>
              <a:t>Москва – 2016 г.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201</a:t>
            </a:r>
            <a:r>
              <a:rPr lang="ru-RU" sz="800" dirty="0">
                <a:solidFill>
                  <a:schemeClr val="bg1"/>
                </a:solidFill>
              </a:rPr>
              <a:t>6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542667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000" dirty="0" smtClean="0">
                <a:solidFill>
                  <a:schemeClr val="bg1"/>
                </a:solidFill>
                <a:latin typeface="Myriad Pro"/>
              </a:rPr>
              <a:t>КЛАВИАТУРНЫЙ ПОЧЕРК</a:t>
            </a:r>
            <a:endParaRPr lang="en-US" sz="16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2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009550" y="1899578"/>
            <a:ext cx="2778826" cy="712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КЛАВИАТУРНЫЙ ПОЧЕРК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73777" y="4151313"/>
            <a:ext cx="2660072" cy="693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mtClean="0"/>
              <a:t>ИНТЕРВАЛЫ МЕЖДУ НАЖАТИЯМИ КЛАВИШ</a:t>
            </a:r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223164" y="4144128"/>
            <a:ext cx="2660072" cy="693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ПРОДОЛЖИТЕЛЬНОСТЬ НАЖАТИЯ КЛАВИШ</a:t>
            </a:r>
            <a:endParaRPr lang="ru-RU" dirty="0"/>
          </a:p>
        </p:txBody>
      </p:sp>
      <p:cxnSp>
        <p:nvCxnSpPr>
          <p:cNvPr id="6" name="Прямая со стрелкой 5"/>
          <p:cNvCxnSpPr>
            <a:endCxn id="4" idx="0"/>
          </p:cNvCxnSpPr>
          <p:nvPr/>
        </p:nvCxnSpPr>
        <p:spPr>
          <a:xfrm flipH="1">
            <a:off x="2303813" y="2625725"/>
            <a:ext cx="2095150" cy="1525588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2" idx="2"/>
            <a:endCxn id="11" idx="0"/>
          </p:cNvCxnSpPr>
          <p:nvPr/>
        </p:nvCxnSpPr>
        <p:spPr>
          <a:xfrm>
            <a:off x="4398963" y="2612097"/>
            <a:ext cx="2154237" cy="1532031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08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201</a:t>
            </a:r>
            <a:r>
              <a:rPr lang="ru-RU" sz="800" dirty="0">
                <a:solidFill>
                  <a:schemeClr val="bg1"/>
                </a:solidFill>
              </a:rPr>
              <a:t>6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542667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000" dirty="0" smtClean="0">
                <a:solidFill>
                  <a:schemeClr val="bg1"/>
                </a:solidFill>
                <a:latin typeface="Myriad Pro"/>
              </a:rPr>
              <a:t>ПРЕДМЕТНАЯ ОБЛАСТЬ</a:t>
            </a:r>
            <a:endParaRPr lang="en-US" sz="16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3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95922" y="1643233"/>
            <a:ext cx="749928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ru-RU" sz="3000" dirty="0" smtClean="0">
                <a:solidFill>
                  <a:srgbClr val="003F82"/>
                </a:solidFill>
                <a:latin typeface="Myriad Pro"/>
              </a:rPr>
              <a:t>Информационная безопасность</a:t>
            </a: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963" y="2595746"/>
            <a:ext cx="4240497" cy="3180373"/>
          </a:xfrm>
          <a:prstGeom prst="rect">
            <a:avLst/>
          </a:prstGeom>
        </p:spPr>
      </p:pic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255588" y="2625725"/>
            <a:ext cx="38889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ru-RU" sz="3000" dirty="0" smtClean="0">
                <a:solidFill>
                  <a:srgbClr val="003F82"/>
                </a:solidFill>
                <a:latin typeface="Myriad Pro"/>
              </a:rPr>
              <a:t>Биометрические </a:t>
            </a:r>
            <a:r>
              <a:rPr lang="en-US" sz="3000" dirty="0" smtClean="0">
                <a:solidFill>
                  <a:srgbClr val="003F82"/>
                </a:solidFill>
                <a:latin typeface="Myriad Pro"/>
              </a:rPr>
              <a:t>        </a:t>
            </a:r>
            <a:r>
              <a:rPr lang="ru-RU" sz="3000" dirty="0" smtClean="0">
                <a:solidFill>
                  <a:srgbClr val="003F82"/>
                </a:solidFill>
                <a:latin typeface="Myriad Pro"/>
              </a:rPr>
              <a:t>средства аутентификации</a:t>
            </a:r>
            <a:endParaRPr lang="ru-RU" sz="3000" dirty="0">
              <a:solidFill>
                <a:srgbClr val="003F82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53898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201</a:t>
            </a:r>
            <a:r>
              <a:rPr lang="ru-RU" sz="800" dirty="0">
                <a:solidFill>
                  <a:schemeClr val="bg1"/>
                </a:solidFill>
              </a:rPr>
              <a:t>6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542667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000" dirty="0" smtClean="0">
                <a:solidFill>
                  <a:schemeClr val="bg1"/>
                </a:solidFill>
                <a:latin typeface="Myriad Pro"/>
              </a:rPr>
              <a:t>ЦЕЛИ И ЗАДАЧИ РАБОТЫ</a:t>
            </a:r>
            <a:endParaRPr lang="en-US" sz="16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7753350" cy="201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600" b="1" dirty="0" smtClean="0">
                <a:solidFill>
                  <a:srgbClr val="003F82"/>
                </a:solidFill>
              </a:rPr>
              <a:t>Цель курсовой работы –</a:t>
            </a:r>
            <a:r>
              <a:rPr lang="ru-RU" sz="2600" b="1" dirty="0">
                <a:solidFill>
                  <a:srgbClr val="003F82"/>
                </a:solidFill>
              </a:rPr>
              <a:t> разработать программу для </a:t>
            </a:r>
            <a:r>
              <a:rPr lang="ru-RU" sz="2600" b="1" dirty="0" smtClean="0">
                <a:solidFill>
                  <a:srgbClr val="003F82"/>
                </a:solidFill>
              </a:rPr>
              <a:t>идентификации пользователей по такой биометрической характеристике, как клавиатурный почерк</a:t>
            </a:r>
            <a:r>
              <a:rPr lang="en-US" sz="2600" b="1" dirty="0" smtClean="0">
                <a:solidFill>
                  <a:srgbClr val="003F82"/>
                </a:solidFill>
              </a:rPr>
              <a:t>.</a:t>
            </a:r>
            <a:endParaRPr lang="ru-RU" sz="2600" b="1" dirty="0" smtClean="0">
              <a:solidFill>
                <a:srgbClr val="003F82"/>
              </a:solidFill>
            </a:endParaRPr>
          </a:p>
          <a:p>
            <a:endParaRPr lang="ru-RU" sz="2100" b="1" dirty="0">
              <a:solidFill>
                <a:srgbClr val="003F82"/>
              </a:solidFill>
              <a:latin typeface="Myriad Pro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4</a:t>
            </a:fld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68" y="3225448"/>
            <a:ext cx="5164179" cy="31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1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201</a:t>
            </a:r>
            <a:r>
              <a:rPr lang="ru-RU" sz="800" dirty="0">
                <a:solidFill>
                  <a:schemeClr val="bg1"/>
                </a:solidFill>
              </a:rPr>
              <a:t>6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542667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000" dirty="0" smtClean="0">
                <a:solidFill>
                  <a:schemeClr val="bg1"/>
                </a:solidFill>
                <a:latin typeface="Myriad Pro"/>
              </a:rPr>
              <a:t>ОБОСНОВАНИЕ АКТУАЛЬНОСТИ РАБОТЫ</a:t>
            </a:r>
            <a:endParaRPr lang="en-US" sz="16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49" y="1479550"/>
            <a:ext cx="7667959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600" b="1" dirty="0" smtClean="0">
                <a:solidFill>
                  <a:srgbClr val="003F82"/>
                </a:solidFill>
              </a:rPr>
              <a:t>Повышенное внимание к информационной безопасности</a:t>
            </a:r>
          </a:p>
          <a:p>
            <a:pPr marL="285750" indent="-285750">
              <a:buFont typeface="Arial"/>
              <a:buChar char="•"/>
            </a:pPr>
            <a:r>
              <a:rPr lang="ru-RU" sz="2600" b="1" dirty="0" smtClean="0">
                <a:solidFill>
                  <a:srgbClr val="003F82"/>
                </a:solidFill>
              </a:rPr>
              <a:t>Простота внедрения такого вида защиты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5</a:t>
            </a:fld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387" y="2936666"/>
            <a:ext cx="3571779" cy="2887188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06" y="2975326"/>
            <a:ext cx="4085787" cy="27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0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459" y="3282735"/>
            <a:ext cx="2945082" cy="3073615"/>
          </a:xfrm>
          <a:prstGeom prst="rect">
            <a:avLst/>
          </a:prstGeom>
        </p:spPr>
      </p:pic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201</a:t>
            </a:r>
            <a:r>
              <a:rPr lang="ru-RU" sz="800" dirty="0">
                <a:solidFill>
                  <a:schemeClr val="bg1"/>
                </a:solidFill>
              </a:rPr>
              <a:t>6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542667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000" dirty="0" smtClean="0">
                <a:solidFill>
                  <a:schemeClr val="bg1"/>
                </a:solidFill>
                <a:latin typeface="Myriad Pro"/>
              </a:rPr>
              <a:t>ЦЕЛИ И ЗАДАЧИ РАБОТЫ</a:t>
            </a:r>
            <a:endParaRPr lang="en-US" sz="16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1" y="1599099"/>
            <a:ext cx="6633177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600" dirty="0" smtClean="0">
                <a:solidFill>
                  <a:srgbClr val="003F82"/>
                </a:solidFill>
              </a:rPr>
              <a:t>Задачи разработки:</a:t>
            </a:r>
          </a:p>
          <a:p>
            <a:endParaRPr lang="ru-RU" sz="2600" dirty="0" smtClean="0">
              <a:solidFill>
                <a:srgbClr val="003F82"/>
              </a:solidFill>
            </a:endParaRPr>
          </a:p>
          <a:p>
            <a:pPr marL="342900" indent="-342900">
              <a:buFont typeface="Wingdings" charset="2"/>
              <a:buChar char="ü"/>
            </a:pPr>
            <a:r>
              <a:rPr lang="ru-RU" sz="2600" dirty="0" smtClean="0">
                <a:solidFill>
                  <a:srgbClr val="003F82"/>
                </a:solidFill>
              </a:rPr>
              <a:t>Запоминание клавиатурного почерка человека</a:t>
            </a:r>
            <a:endParaRPr lang="en-US" sz="2600" dirty="0" smtClean="0">
              <a:solidFill>
                <a:srgbClr val="003F82"/>
              </a:solidFill>
            </a:endParaRPr>
          </a:p>
          <a:p>
            <a:pPr marL="342900" indent="-342900">
              <a:buFont typeface="Wingdings" charset="2"/>
              <a:buChar char="ü"/>
            </a:pPr>
            <a:r>
              <a:rPr lang="ru-RU" sz="2600" dirty="0" smtClean="0">
                <a:solidFill>
                  <a:srgbClr val="003F82"/>
                </a:solidFill>
              </a:rPr>
              <a:t>Идентификация людей по их клавиатурному почерку</a:t>
            </a:r>
          </a:p>
          <a:p>
            <a:pPr marL="342900" indent="-342900">
              <a:buFont typeface="Wingdings" charset="2"/>
              <a:buChar char="ü"/>
            </a:pPr>
            <a:r>
              <a:rPr lang="ru-RU" sz="2600" dirty="0" smtClean="0">
                <a:solidFill>
                  <a:srgbClr val="003F82"/>
                </a:solidFill>
              </a:rPr>
              <a:t>Удаление запомненного клавиатурного почерка</a:t>
            </a:r>
            <a:endParaRPr lang="ru-RU" sz="2600" dirty="0">
              <a:solidFill>
                <a:srgbClr val="003F8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6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201</a:t>
            </a:r>
            <a:r>
              <a:rPr lang="ru-RU" sz="800" dirty="0">
                <a:solidFill>
                  <a:schemeClr val="bg1"/>
                </a:solidFill>
              </a:rPr>
              <a:t>6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542667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000" dirty="0" smtClean="0">
                <a:solidFill>
                  <a:schemeClr val="bg1"/>
                </a:solidFill>
                <a:latin typeface="Myriad Pro"/>
              </a:rPr>
              <a:t>ВЫБОР</a:t>
            </a:r>
            <a:r>
              <a:rPr lang="en-US" sz="2000" dirty="0" smtClean="0">
                <a:solidFill>
                  <a:schemeClr val="bg1"/>
                </a:solidFill>
                <a:latin typeface="Myriad Pro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Myriad Pro"/>
              </a:rPr>
              <a:t>МЕТОДОВ И АЛГОРИТМОВ</a:t>
            </a:r>
            <a:endParaRPr lang="en-US" sz="16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7</a:t>
            </a:fld>
            <a:endParaRPr lang="en-US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83600" y="3635535"/>
                <a:ext cx="3716977" cy="13171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3F82"/>
                          </a:solidFill>
                          <a:latin typeface="Cambria Math" charset="0"/>
                        </a:rPr>
                        <m:t>𝐷</m:t>
                      </m:r>
                      <m:r>
                        <a:rPr lang="ru-RU" sz="2200" b="0" i="1" smtClean="0">
                          <a:solidFill>
                            <a:srgbClr val="003F82"/>
                          </a:solidFill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200" i="1" smtClean="0">
                              <a:solidFill>
                                <a:srgbClr val="003F82"/>
                              </a:solidFill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is-IS" sz="2200" i="1" smtClean="0">
                                  <a:solidFill>
                                    <a:srgbClr val="003F82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b="0" i="1" smtClean="0">
                                  <a:solidFill>
                                    <a:srgbClr val="003F82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solidFill>
                                    <a:srgbClr val="003F82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rgbClr val="003F82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200" i="1" smtClean="0">
                                      <a:solidFill>
                                        <a:srgbClr val="003F82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rgbClr val="003F8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200" b="0" i="1">
                                          <a:solidFill>
                                            <a:srgbClr val="003F82"/>
                                          </a:solidFill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rgbClr val="003F82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b="0" i="1">
                                          <a:solidFill>
                                            <a:srgbClr val="003F82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b="0" i="1">
                                      <a:solidFill>
                                        <a:srgbClr val="003F82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rgbClr val="003F8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003F82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>
                                          <a:solidFill>
                                            <a:srgbClr val="003F82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u-RU" sz="2200" b="0" i="1">
                                      <a:solidFill>
                                        <a:srgbClr val="003F82"/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ru-RU" sz="2200" b="0" i="1" smtClean="0">
                                      <a:solidFill>
                                        <a:srgbClr val="003F82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ru-RU" sz="2200" dirty="0">
                  <a:solidFill>
                    <a:srgbClr val="003F8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600" y="3635535"/>
                <a:ext cx="3716977" cy="13171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859631" y="1471023"/>
            <a:ext cx="70786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3F82"/>
                </a:solidFill>
              </a:rPr>
              <a:t>ЕВКЛИДОВО РАССТОЯНИЕ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9631" y="2269777"/>
            <a:ext cx="3508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solidFill>
                  <a:srgbClr val="003F82"/>
                </a:solidFill>
              </a:rPr>
              <a:t>Х – почерк, полученный при регистрации</a:t>
            </a:r>
            <a:endParaRPr lang="ru-RU" sz="2200" dirty="0">
              <a:solidFill>
                <a:srgbClr val="003F8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05552" y="2269777"/>
            <a:ext cx="4638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3F82"/>
                </a:solidFill>
              </a:rPr>
              <a:t>Y</a:t>
            </a:r>
            <a:r>
              <a:rPr lang="ru-RU" sz="2200" dirty="0" smtClean="0">
                <a:solidFill>
                  <a:srgbClr val="003F82"/>
                </a:solidFill>
              </a:rPr>
              <a:t> – почерк</a:t>
            </a:r>
            <a:r>
              <a:rPr lang="en-US" sz="2200" dirty="0" smtClean="0">
                <a:solidFill>
                  <a:srgbClr val="003F82"/>
                </a:solidFill>
              </a:rPr>
              <a:t> </a:t>
            </a:r>
            <a:r>
              <a:rPr lang="ru-RU" sz="2200" dirty="0" smtClean="0">
                <a:solidFill>
                  <a:srgbClr val="003F82"/>
                </a:solidFill>
              </a:rPr>
              <a:t>человека, выполняющего вход в систему</a:t>
            </a:r>
            <a:endParaRPr lang="ru-RU" sz="2200" dirty="0">
              <a:solidFill>
                <a:srgbClr val="003F8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8707" y="5308558"/>
            <a:ext cx="55801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solidFill>
                  <a:srgbClr val="003F82"/>
                </a:solidFill>
              </a:rPr>
              <a:t>Аккаунт с </a:t>
            </a:r>
            <a:r>
              <a:rPr lang="ru-RU" sz="2200" i="1" dirty="0" smtClean="0">
                <a:solidFill>
                  <a:srgbClr val="003F82"/>
                </a:solidFill>
              </a:rPr>
              <a:t>минимальным</a:t>
            </a:r>
            <a:r>
              <a:rPr lang="ru-RU" sz="2200" dirty="0" smtClean="0">
                <a:solidFill>
                  <a:srgbClr val="003F82"/>
                </a:solidFill>
              </a:rPr>
              <a:t> расстоянием                        – аккаунт набравшего пароль человека</a:t>
            </a:r>
            <a:endParaRPr lang="ru-RU" sz="2200" dirty="0">
              <a:solidFill>
                <a:srgbClr val="003F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30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201</a:t>
            </a:r>
            <a:r>
              <a:rPr lang="ru-RU" sz="800" dirty="0">
                <a:solidFill>
                  <a:schemeClr val="bg1"/>
                </a:solidFill>
              </a:rPr>
              <a:t>6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58721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000" dirty="0" smtClean="0">
                <a:solidFill>
                  <a:schemeClr val="bg1"/>
                </a:solidFill>
                <a:latin typeface="Myriad Pro"/>
              </a:rPr>
              <a:t>ТЕХНОЛОГИИ И ИНСТРУМЕНТЫ ДЛЯ РЕАЛИЗАЦИИ</a:t>
            </a:r>
            <a:endParaRPr lang="en-US" sz="16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6119813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100" b="1" dirty="0" smtClean="0">
                <a:solidFill>
                  <a:srgbClr val="003F82"/>
                </a:solidFill>
              </a:rPr>
              <a:t>Среда разработки </a:t>
            </a:r>
            <a:r>
              <a:rPr lang="en-US" sz="2100" b="1" dirty="0" smtClean="0">
                <a:solidFill>
                  <a:srgbClr val="003F82"/>
                </a:solidFill>
              </a:rPr>
              <a:t>Visual Studio 201</a:t>
            </a:r>
            <a:r>
              <a:rPr lang="ru-RU" sz="2100" b="1" dirty="0" smtClean="0">
                <a:solidFill>
                  <a:srgbClr val="003F82"/>
                </a:solidFill>
              </a:rPr>
              <a:t>5</a:t>
            </a:r>
            <a:endParaRPr lang="en-US" sz="2100" dirty="0">
              <a:solidFill>
                <a:srgbClr val="003F8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ru-RU" sz="2100" b="1" dirty="0" smtClean="0">
                <a:solidFill>
                  <a:srgbClr val="003F82"/>
                </a:solidFill>
              </a:rPr>
              <a:t>Язык программирования </a:t>
            </a:r>
            <a:r>
              <a:rPr lang="en-US" sz="2100" b="1" dirty="0" smtClean="0">
                <a:solidFill>
                  <a:srgbClr val="003F82"/>
                </a:solidFill>
              </a:rPr>
              <a:t>C# 6.0</a:t>
            </a:r>
          </a:p>
          <a:p>
            <a:pPr marL="285750" indent="-285750">
              <a:buFont typeface="Arial"/>
              <a:buChar char="•"/>
            </a:pPr>
            <a:r>
              <a:rPr lang="ru-RU" sz="2100" b="1" dirty="0" smtClean="0">
                <a:solidFill>
                  <a:srgbClr val="003F82"/>
                </a:solidFill>
              </a:rPr>
              <a:t>Платформа </a:t>
            </a:r>
            <a:r>
              <a:rPr lang="en-US" sz="2100" b="1" dirty="0" smtClean="0">
                <a:solidFill>
                  <a:srgbClr val="003F82"/>
                </a:solidFill>
              </a:rPr>
              <a:t>.NET Framework 4.6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8</a:t>
            </a:fld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 rotWithShape="1">
          <a:blip r:embed="rId3"/>
          <a:srcRect l="8731" t="7739" r="9035" b="4144"/>
          <a:stretch/>
        </p:blipFill>
        <p:spPr>
          <a:xfrm>
            <a:off x="723897" y="3192507"/>
            <a:ext cx="3579144" cy="1917612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831" y="3967163"/>
            <a:ext cx="3708182" cy="1687863"/>
          </a:xfrm>
          <a:prstGeom prst="rect">
            <a:avLst/>
          </a:prstGeom>
        </p:spPr>
      </p:pic>
      <p:pic>
        <p:nvPicPr>
          <p:cNvPr id="10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498" y="1957137"/>
            <a:ext cx="1450920" cy="131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7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ru-RU" sz="800" dirty="0" smtClean="0">
                <a:solidFill>
                  <a:schemeClr val="bg1"/>
                </a:solidFill>
              </a:rPr>
              <a:t>201</a:t>
            </a:r>
            <a:r>
              <a:rPr lang="ru-RU" sz="800" dirty="0">
                <a:solidFill>
                  <a:schemeClr val="bg1"/>
                </a:solidFill>
              </a:rPr>
              <a:t>6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58721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000" dirty="0" smtClean="0">
                <a:solidFill>
                  <a:schemeClr val="bg1"/>
                </a:solidFill>
                <a:latin typeface="Myriad Pro"/>
              </a:rPr>
              <a:t>ВЫВОДЫ ПО РАБОТЕ</a:t>
            </a:r>
            <a:endParaRPr lang="en-US" sz="16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9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8719" y="1690270"/>
            <a:ext cx="789222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ru-RU" sz="2200" b="1" dirty="0">
                <a:solidFill>
                  <a:srgbClr val="003F82"/>
                </a:solidFill>
              </a:rPr>
              <a:t>Работа выполнена в полном </a:t>
            </a:r>
            <a:r>
              <a:rPr lang="ru-RU" sz="2200" b="1" dirty="0" smtClean="0">
                <a:solidFill>
                  <a:srgbClr val="003F82"/>
                </a:solidFill>
              </a:rPr>
              <a:t>объеме</a:t>
            </a:r>
          </a:p>
          <a:p>
            <a:pPr marL="342900" indent="-342900">
              <a:buFont typeface="Wingdings" charset="2"/>
              <a:buChar char="ü"/>
            </a:pPr>
            <a:endParaRPr lang="ru-RU" sz="2200" b="1" dirty="0">
              <a:solidFill>
                <a:srgbClr val="003F82"/>
              </a:solidFill>
            </a:endParaRPr>
          </a:p>
          <a:p>
            <a:pPr marL="342900" indent="-342900">
              <a:buFont typeface="Wingdings" charset="2"/>
              <a:buChar char="ü"/>
            </a:pPr>
            <a:r>
              <a:rPr lang="ru-RU" sz="2200" b="1" dirty="0">
                <a:solidFill>
                  <a:srgbClr val="003F82"/>
                </a:solidFill>
              </a:rPr>
              <a:t>Создано приложение для </a:t>
            </a:r>
            <a:r>
              <a:rPr lang="ru-RU" sz="2200" b="1" dirty="0" smtClean="0">
                <a:solidFill>
                  <a:srgbClr val="003F82"/>
                </a:solidFill>
              </a:rPr>
              <a:t>идентификации пользователя по клавиатурному почерку</a:t>
            </a:r>
            <a:endParaRPr lang="ru-RU" sz="2200" b="1" dirty="0">
              <a:solidFill>
                <a:srgbClr val="003F82"/>
              </a:solidFill>
            </a:endParaRPr>
          </a:p>
          <a:p>
            <a:endParaRPr lang="ru-RU" sz="2200" b="1" dirty="0">
              <a:solidFill>
                <a:srgbClr val="003F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63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</TotalTime>
  <Words>306</Words>
  <Application>Microsoft Macintosh PowerPoint</Application>
  <PresentationFormat>Экран (4:3)</PresentationFormat>
  <Paragraphs>86</Paragraphs>
  <Slides>12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Calibri</vt:lpstr>
      <vt:lpstr>Cambria Math</vt:lpstr>
      <vt:lpstr>ＭＳ Ｐゴシック</vt:lpstr>
      <vt:lpstr>Myriad Pro</vt:lpstr>
      <vt:lpstr>Myriad Pro Semibold</vt:lpstr>
      <vt:lpstr>Wingdings</vt:lpstr>
      <vt:lpstr>Arial</vt:lpstr>
      <vt:lpstr>Office Theme</vt:lpstr>
      <vt:lpstr>Факультет компьютерных наук Департамент программной инженерии Курсовая работа С# - анализатор клавиатурного почерка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hse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vkremlev</dc:creator>
  <cp:lastModifiedBy>Мариносян Никита Арамович</cp:lastModifiedBy>
  <cp:revision>160</cp:revision>
  <dcterms:created xsi:type="dcterms:W3CDTF">2010-09-30T06:45:29Z</dcterms:created>
  <dcterms:modified xsi:type="dcterms:W3CDTF">2016-05-25T14:48:36Z</dcterms:modified>
</cp:coreProperties>
</file>